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55"/>
  </p:notesMasterIdLst>
  <p:handoutMasterIdLst>
    <p:handoutMasterId r:id="rId56"/>
  </p:handoutMasterIdLst>
  <p:sldIdLst>
    <p:sldId id="302" r:id="rId3"/>
    <p:sldId id="556" r:id="rId4"/>
    <p:sldId id="557" r:id="rId5"/>
    <p:sldId id="558" r:id="rId6"/>
    <p:sldId id="257" r:id="rId7"/>
    <p:sldId id="259" r:id="rId8"/>
    <p:sldId id="560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563" r:id="rId23"/>
    <p:sldId id="28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565" r:id="rId34"/>
    <p:sldId id="29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564" r:id="rId45"/>
    <p:sldId id="301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C0"/>
    <a:srgbClr val="E8E8E8"/>
    <a:srgbClr val="E6E6E6"/>
    <a:srgbClr val="EAEAEA"/>
    <a:srgbClr val="DFE2E2"/>
    <a:srgbClr val="E2E2E2"/>
    <a:srgbClr val="C9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 autoAdjust="0"/>
    <p:restoredTop sz="94656"/>
  </p:normalViewPr>
  <p:slideViewPr>
    <p:cSldViewPr snapToGrid="0" showGuides="1">
      <p:cViewPr varScale="1">
        <p:scale>
          <a:sx n="154" d="100"/>
          <a:sy n="154" d="100"/>
        </p:scale>
        <p:origin x="1002" y="1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3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pieChart>
        <c:varyColors val="1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7A541"/>
              </a:solidFill>
            </c:spPr>
            <c:extLst>
              <c:ext xmlns:c16="http://schemas.microsoft.com/office/drawing/2014/chart" uri="{C3380CC4-5D6E-409C-BE32-E72D297353CC}">
                <c16:uniqueId val="{00000004-428B-4590-B609-EF9AE5D45C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28B-4590-B609-EF9AE5D45C2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0.503</c:v>
                </c:pt>
                <c:pt idx="1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4-406E-8D43-0BF70D11567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34-406E-8D43-0BF70D11567F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34-406E-8D43-0BF70D11567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34-406E-8D43-0BF70D11567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34-406E-8D43-0BF70D1156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7-4B3C-9FD4-95F5D0C1F45B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67-4B3C-9FD4-95F5D0C1F45B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67-4B3C-9FD4-95F5D0C1F4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67-4B3C-9FD4-95F5D0C1F45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67-4B3C-9FD4-95F5D0C1F4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0-4BE5-805B-39FFAAD2CC7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0-4BE5-805B-39FFAAD2CC71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0-4BE5-805B-39FFAAD2CC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B0-4BE5-805B-39FFAAD2CC7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B0-4BE5-805B-39FFAAD2CC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24-4C08-9C55-877A8725AE9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24-4C08-9C55-877A8725AE9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24-4C08-9C55-877A8725AE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4-4C08-9C55-877A8725AE9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24-4C08-9C55-877A8725AE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D5-4908-B3EC-4425A54D658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D5-4908-B3EC-4425A54D658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D5-4908-B3EC-4425A54D65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D5-4908-B3EC-4425A54D65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D5-4908-B3EC-4425A54D65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D-4BA2-A3A7-0D020A4019EC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2D-4BA2-A3A7-0D020A4019EC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2D-4BA2-A3A7-0D020A4019E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2D-4BA2-A3A7-0D020A4019E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2D-4BA2-A3A7-0D020A4019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4-4AB3-87A2-1CA981BA4BA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54-4AB3-87A2-1CA981BA4BA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54-4AB3-87A2-1CA981BA4BA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54-4AB3-87A2-1CA981BA4BA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54-4AB3-87A2-1CA981BA4B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8.1000000000000003E-2</c:v>
                </c:pt>
                <c:pt idx="1">
                  <c:v>0.22</c:v>
                </c:pt>
                <c:pt idx="2">
                  <c:v>0.159</c:v>
                </c:pt>
                <c:pt idx="3">
                  <c:v>0.27</c:v>
                </c:pt>
                <c:pt idx="4">
                  <c:v>0.255</c:v>
                </c:pt>
                <c:pt idx="5">
                  <c:v>0.35199999999999998</c:v>
                </c:pt>
                <c:pt idx="6">
                  <c:v>0.42199999999999999</c:v>
                </c:pt>
                <c:pt idx="7">
                  <c:v>0.33</c:v>
                </c:pt>
                <c:pt idx="8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0.19500000000000001</c:v>
                </c:pt>
                <c:pt idx="1">
                  <c:v>0.253</c:v>
                </c:pt>
                <c:pt idx="2">
                  <c:v>0.216</c:v>
                </c:pt>
                <c:pt idx="3">
                  <c:v>0.32500000000000001</c:v>
                </c:pt>
                <c:pt idx="4">
                  <c:v>0.26700000000000002</c:v>
                </c:pt>
                <c:pt idx="5">
                  <c:v>0.311</c:v>
                </c:pt>
                <c:pt idx="6">
                  <c:v>0.28699999999999998</c:v>
                </c:pt>
                <c:pt idx="7">
                  <c:v>0.35399999999999998</c:v>
                </c:pt>
                <c:pt idx="8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7A-4B2F-BF25-6812B299CB2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0.26600000000000001</c:v>
                </c:pt>
                <c:pt idx="1">
                  <c:v>0.23599999999999999</c:v>
                </c:pt>
                <c:pt idx="2">
                  <c:v>0.26800000000000002</c:v>
                </c:pt>
                <c:pt idx="3">
                  <c:v>0.219</c:v>
                </c:pt>
                <c:pt idx="4">
                  <c:v>0.23599999999999999</c:v>
                </c:pt>
                <c:pt idx="5">
                  <c:v>0.19</c:v>
                </c:pt>
                <c:pt idx="6">
                  <c:v>0.123</c:v>
                </c:pt>
                <c:pt idx="7">
                  <c:v>0.17399999999999999</c:v>
                </c:pt>
                <c:pt idx="8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7A-4B2F-BF25-6812B299CB2F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0.25900000000000001</c:v>
                </c:pt>
                <c:pt idx="1">
                  <c:v>0.112</c:v>
                </c:pt>
                <c:pt idx="2">
                  <c:v>8.4000000000000005E-2</c:v>
                </c:pt>
                <c:pt idx="3">
                  <c:v>3.9E-2</c:v>
                </c:pt>
                <c:pt idx="4">
                  <c:v>0.109</c:v>
                </c:pt>
                <c:pt idx="5">
                  <c:v>7.0000000000000007E-2</c:v>
                </c:pt>
                <c:pt idx="6">
                  <c:v>2.1999999999999999E-2</c:v>
                </c:pt>
                <c:pt idx="7">
                  <c:v>0.04</c:v>
                </c:pt>
                <c:pt idx="8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7A-4B2F-BF25-6812B299CB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0.158</c:v>
                </c:pt>
                <c:pt idx="1">
                  <c:v>0.05</c:v>
                </c:pt>
                <c:pt idx="2">
                  <c:v>0.03</c:v>
                </c:pt>
                <c:pt idx="3">
                  <c:v>1.6E-2</c:v>
                </c:pt>
                <c:pt idx="4">
                  <c:v>7.0000000000000007E-2</c:v>
                </c:pt>
                <c:pt idx="5">
                  <c:v>1.4E-2</c:v>
                </c:pt>
                <c:pt idx="6">
                  <c:v>8.9999999999999993E-3</c:v>
                </c:pt>
                <c:pt idx="7">
                  <c:v>0.01</c:v>
                </c:pt>
                <c:pt idx="8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7A-4B2F-BF25-6812B299CB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Jeg er veldig interessert i innredning og legger tid og engasjement i det (n=1056)</c:v>
                </c:pt>
                <c:pt idx="1">
                  <c:v>Tre er uavhengig av trender og mote (n=1056)</c:v>
                </c:pt>
                <c:pt idx="2">
                  <c:v>Tre er trendy (n=1056)</c:v>
                </c:pt>
                <c:pt idx="3">
                  <c:v>Med tre er det lett å skape ulike overflater (farge/nyanser, matt/blank) (n=1056)</c:v>
                </c:pt>
                <c:pt idx="4">
                  <c:v>Tre passer min innredningsstil hjemme (n=1056)</c:v>
                </c:pt>
                <c:pt idx="5">
                  <c:v>Synlig tre i rommet gir en hyggelig atmosfære (n=1056)</c:v>
                </c:pt>
                <c:pt idx="6">
                  <c:v>Tre i innemiljø endrer farge over tid (n=1056)</c:v>
                </c:pt>
                <c:pt idx="7">
                  <c:v>Det er lett å kombinere tre med andre materialer og farger (n=1056)</c:v>
                </c:pt>
                <c:pt idx="8">
                  <c:v>Kvister i interiørtre oppleves som behagelig (n=1056)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4.1000000000000002E-2</c:v>
                </c:pt>
                <c:pt idx="1">
                  <c:v>0.129</c:v>
                </c:pt>
                <c:pt idx="2">
                  <c:v>0.24299999999999999</c:v>
                </c:pt>
                <c:pt idx="3">
                  <c:v>0.13200000000000001</c:v>
                </c:pt>
                <c:pt idx="4">
                  <c:v>6.3E-2</c:v>
                </c:pt>
                <c:pt idx="5">
                  <c:v>6.4000000000000001E-2</c:v>
                </c:pt>
                <c:pt idx="6">
                  <c:v>0.13700000000000001</c:v>
                </c:pt>
                <c:pt idx="7">
                  <c:v>9.1999999999999998E-2</c:v>
                </c:pt>
                <c:pt idx="8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7A-4B2F-BF25-6812B299CB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D5-488D-9647-44EFEBE02ED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D5-488D-9647-44EFEBE02ED1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D5-488D-9647-44EFEBE02ED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D5-488D-9647-44EFEBE02ED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D5-488D-9647-44EFEBE02E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5-474A-BB6A-FAE8430607F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55-474A-BB6A-FAE8430607F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55-474A-BB6A-FAE8430607F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55-474A-BB6A-FAE8430607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55-474A-BB6A-FAE8430607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BAB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60+ år</c:v>
                </c:pt>
                <c:pt idx="1">
                  <c:v>50-59 år</c:v>
                </c:pt>
                <c:pt idx="2">
                  <c:v>40-49 år</c:v>
                </c:pt>
                <c:pt idx="3">
                  <c:v>30-39 år</c:v>
                </c:pt>
                <c:pt idx="4">
                  <c:v>15-29 år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0.28799999999999998</c:v>
                </c:pt>
                <c:pt idx="1">
                  <c:v>0.161</c:v>
                </c:pt>
                <c:pt idx="2">
                  <c:v>0.158</c:v>
                </c:pt>
                <c:pt idx="3">
                  <c:v>0.16600000000000001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C-4F4D-89EC-658ACED419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dirty="0"/>
                  <a:t>Alder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9-4595-BE9E-6C7FE669133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89-4595-BE9E-6C7FE669133F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89-4595-BE9E-6C7FE669133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89-4595-BE9E-6C7FE669133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89-4595-BE9E-6C7FE66913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FC-4655-8A78-DDFCE2F44C9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FC-4655-8A78-DDFCE2F44C9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FC-4655-8A78-DDFCE2F44C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FC-4655-8A78-DDFCE2F44C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FC-4655-8A78-DDFCE2F44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6-4F33-B931-230EB8C5DC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A6-4F33-B931-230EB8C5DC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A6-4F33-B931-230EB8C5DC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A6-4F33-B931-230EB8C5DCC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A6-4F33-B931-230EB8C5DC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D8-47DA-A27C-8E151130717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D8-47DA-A27C-8E151130717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D8-47DA-A27C-8E151130717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D8-47DA-A27C-8E151130717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D8-47DA-A27C-8E15113071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B-4025-BD7A-49D319A48555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BB-4025-BD7A-49D319A48555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BB-4025-BD7A-49D319A485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BB-4025-BD7A-49D319A485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BB-4025-BD7A-49D319A485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47-4268-8A33-C81B25C2FDF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47-4268-8A33-C81B25C2FDF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47-4268-8A33-C81B25C2FDF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F47-4268-8A33-C81B25C2FDF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47-4268-8A33-C81B25C2FD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1-48CC-B0BD-2DD667BF3EF3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31-48CC-B0BD-2DD667BF3EF3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31-48CC-B0BD-2DD667BF3EF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31-48CC-B0BD-2DD667BF3EF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31-48CC-B0BD-2DD667BF3E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0.106</c:v>
                </c:pt>
                <c:pt idx="1">
                  <c:v>9.4E-2</c:v>
                </c:pt>
                <c:pt idx="2">
                  <c:v>0.20300000000000001</c:v>
                </c:pt>
                <c:pt idx="3">
                  <c:v>0.18</c:v>
                </c:pt>
                <c:pt idx="4">
                  <c:v>9.2999999999999999E-2</c:v>
                </c:pt>
                <c:pt idx="5">
                  <c:v>0.191</c:v>
                </c:pt>
                <c:pt idx="6">
                  <c:v>0.26300000000000001</c:v>
                </c:pt>
                <c:pt idx="7">
                  <c:v>0.115</c:v>
                </c:pt>
                <c:pt idx="8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0.191</c:v>
                </c:pt>
                <c:pt idx="1">
                  <c:v>0.12</c:v>
                </c:pt>
                <c:pt idx="2">
                  <c:v>0.26800000000000002</c:v>
                </c:pt>
                <c:pt idx="3">
                  <c:v>0.22500000000000001</c:v>
                </c:pt>
                <c:pt idx="4">
                  <c:v>0.14099999999999999</c:v>
                </c:pt>
                <c:pt idx="5">
                  <c:v>0.26400000000000001</c:v>
                </c:pt>
                <c:pt idx="6">
                  <c:v>0.25800000000000001</c:v>
                </c:pt>
                <c:pt idx="7">
                  <c:v>0.193</c:v>
                </c:pt>
                <c:pt idx="8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10-4CE4-8FD2-8CE9B8B22BD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0.30499999999999999</c:v>
                </c:pt>
                <c:pt idx="1">
                  <c:v>0.185</c:v>
                </c:pt>
                <c:pt idx="2">
                  <c:v>0.20200000000000001</c:v>
                </c:pt>
                <c:pt idx="3">
                  <c:v>0.184</c:v>
                </c:pt>
                <c:pt idx="4">
                  <c:v>0.22</c:v>
                </c:pt>
                <c:pt idx="5">
                  <c:v>0.159</c:v>
                </c:pt>
                <c:pt idx="6">
                  <c:v>0.22700000000000001</c:v>
                </c:pt>
                <c:pt idx="7">
                  <c:v>0.24199999999999999</c:v>
                </c:pt>
                <c:pt idx="8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10-4CE4-8FD2-8CE9B8B22BD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0.16800000000000001</c:v>
                </c:pt>
                <c:pt idx="1">
                  <c:v>0.17299999999999999</c:v>
                </c:pt>
                <c:pt idx="2">
                  <c:v>4.5999999999999999E-2</c:v>
                </c:pt>
                <c:pt idx="3">
                  <c:v>7.6999999999999999E-2</c:v>
                </c:pt>
                <c:pt idx="4">
                  <c:v>0.17</c:v>
                </c:pt>
                <c:pt idx="5">
                  <c:v>3.9E-2</c:v>
                </c:pt>
                <c:pt idx="6">
                  <c:v>7.9000000000000001E-2</c:v>
                </c:pt>
                <c:pt idx="7">
                  <c:v>0.126</c:v>
                </c:pt>
                <c:pt idx="8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10-4CE4-8FD2-8CE9B8B22BD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0.122</c:v>
                </c:pt>
                <c:pt idx="1">
                  <c:v>0.14799999999999999</c:v>
                </c:pt>
                <c:pt idx="2">
                  <c:v>0.02</c:v>
                </c:pt>
                <c:pt idx="3">
                  <c:v>3.5999999999999997E-2</c:v>
                </c:pt>
                <c:pt idx="4">
                  <c:v>0.10100000000000001</c:v>
                </c:pt>
                <c:pt idx="5">
                  <c:v>1.9E-2</c:v>
                </c:pt>
                <c:pt idx="6">
                  <c:v>7.0000000000000007E-2</c:v>
                </c:pt>
                <c:pt idx="7">
                  <c:v>9.8000000000000004E-2</c:v>
                </c:pt>
                <c:pt idx="8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10-4CE4-8FD2-8CE9B8B22BD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Klima- og miljøpåvirkning er viktige aspekter når jeg kjøper innredningsprodukter (n=1056)</c:v>
                </c:pt>
                <c:pt idx="1">
                  <c:v>Tre har liten påvirkning på klima (n=1056)</c:v>
                </c:pt>
                <c:pt idx="2">
                  <c:v>Tre er jevnt over bedre enn andre materialer fra et miljøsynspunkt (n=1056)</c:v>
                </c:pt>
                <c:pt idx="3">
                  <c:v>Økt bruk av treproduker er bra for miljøet (n=1056)</c:v>
                </c:pt>
                <c:pt idx="4">
                  <c:v>Treprodukter har liten innvirkning på miljøet (n=1056)</c:v>
                </c:pt>
                <c:pt idx="5">
                  <c:v>Trematerialer fra Norge kommer fra bærekraftig skogbruk (n=1056)</c:v>
                </c:pt>
                <c:pt idx="6">
                  <c:v>For meg er det viktig at trematerialer kommer fra et bærekraftig skogbruk (n=1056)</c:v>
                </c:pt>
                <c:pt idx="7">
                  <c:v>Jeg har god forståelse av treprodukters miljøpåvirkning (n=1056)</c:v>
                </c:pt>
                <c:pt idx="8">
                  <c:v>Treprodukter er lettere å gjenbruke og tilpasse enn produkter i andre materialer (n=1056)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0.109</c:v>
                </c:pt>
                <c:pt idx="1">
                  <c:v>0.27900000000000003</c:v>
                </c:pt>
                <c:pt idx="2">
                  <c:v>0.26100000000000001</c:v>
                </c:pt>
                <c:pt idx="3">
                  <c:v>0.29799999999999999</c:v>
                </c:pt>
                <c:pt idx="4">
                  <c:v>0.27400000000000002</c:v>
                </c:pt>
                <c:pt idx="5">
                  <c:v>0.32700000000000001</c:v>
                </c:pt>
                <c:pt idx="6">
                  <c:v>0.10299999999999999</c:v>
                </c:pt>
                <c:pt idx="7">
                  <c:v>0.22600000000000001</c:v>
                </c:pt>
                <c:pt idx="8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10-4CE4-8FD2-8CE9B8B22B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4-4E46-AED5-6416E5A99CD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4-4E46-AED5-6416E5A99CD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4-4E46-AED5-6416E5A99CD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14-4E46-AED5-6416E5A99CD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14-4E46-AED5-6416E5A99C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FB-4D5B-A9E4-3C21882FCEA3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FB-4D5B-A9E4-3C21882FCEA3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FB-4D5B-A9E4-3C21882FCEA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FB-4D5B-A9E4-3C21882FCEA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FB-4D5B-A9E4-3C21882FCE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BAB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Oslo</c:v>
                </c:pt>
                <c:pt idx="1">
                  <c:v>Sørlandet inkl TeVe</c:v>
                </c:pt>
                <c:pt idx="2">
                  <c:v>Østlandet</c:v>
                </c:pt>
                <c:pt idx="3">
                  <c:v>Vestlandet</c:v>
                </c:pt>
                <c:pt idx="4">
                  <c:v>Midt-Norge</c:v>
                </c:pt>
                <c:pt idx="5">
                  <c:v>Nord-Norge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0.13600000000000001</c:v>
                </c:pt>
                <c:pt idx="2">
                  <c:v>0.30199999999999999</c:v>
                </c:pt>
                <c:pt idx="3">
                  <c:v>0.20499999999999999</c:v>
                </c:pt>
                <c:pt idx="4">
                  <c:v>0.13700000000000001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84-4A99-9902-B51DA2668F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84-4A99-9902-B51DA2668F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84-4A99-9902-B51DA2668F2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84-4A99-9902-B51DA2668F2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84-4A99-9902-B51DA2668F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7-4E96-86F7-C49A2F159CA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7-4E96-86F7-C49A2F159CAE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37-4E96-86F7-C49A2F159CA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37-4E96-86F7-C49A2F159CA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37-4E96-86F7-C49A2F159C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9-481E-A788-4ED38A1BB8D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39-481E-A788-4ED38A1BB8D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9-481E-A788-4ED38A1BB8D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39-481E-A788-4ED38A1BB8D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39-481E-A788-4ED38A1BB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7-4D9A-92BC-B2542C805AE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47-4D9A-92BC-B2542C805AEE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47-4D9A-92BC-B2542C805AE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47-4D9A-92BC-B2542C805AE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7-4D9A-92BC-B2542C805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6F-44B9-AEC9-FD77E3396D5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6F-44B9-AEC9-FD77E3396D5F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6F-44B9-AEC9-FD77E3396D5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6F-44B9-AEC9-FD77E3396D5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6F-44B9-AEC9-FD77E3396D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6-491C-9157-34E247FA6A13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B6-491C-9157-34E247FA6A13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B6-491C-9157-34E247FA6A1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B6-491C-9157-34E247FA6A1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B6-491C-9157-34E247FA6A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65-427C-B285-4C6A974673A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65-427C-B285-4C6A974673A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65-427C-B285-4C6A974673A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65-427C-B285-4C6A974673A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65-427C-B285-4C6A974673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0.28499999999999998</c:v>
                </c:pt>
                <c:pt idx="1">
                  <c:v>0.11799999999999999</c:v>
                </c:pt>
                <c:pt idx="2">
                  <c:v>0.25600000000000001</c:v>
                </c:pt>
                <c:pt idx="3">
                  <c:v>0.13800000000000001</c:v>
                </c:pt>
                <c:pt idx="4">
                  <c:v>0.159</c:v>
                </c:pt>
                <c:pt idx="5">
                  <c:v>0.375</c:v>
                </c:pt>
                <c:pt idx="6">
                  <c:v>6.9000000000000006E-2</c:v>
                </c:pt>
                <c:pt idx="7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0.219</c:v>
                </c:pt>
                <c:pt idx="1">
                  <c:v>0.249</c:v>
                </c:pt>
                <c:pt idx="2">
                  <c:v>0.33800000000000002</c:v>
                </c:pt>
                <c:pt idx="3">
                  <c:v>0.222</c:v>
                </c:pt>
                <c:pt idx="4">
                  <c:v>0.308</c:v>
                </c:pt>
                <c:pt idx="5">
                  <c:v>0.313</c:v>
                </c:pt>
                <c:pt idx="6">
                  <c:v>0.152</c:v>
                </c:pt>
                <c:pt idx="7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DA-4F38-8DE6-129106DC340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0.16600000000000001</c:v>
                </c:pt>
                <c:pt idx="1">
                  <c:v>0.34799999999999998</c:v>
                </c:pt>
                <c:pt idx="2">
                  <c:v>0.22900000000000001</c:v>
                </c:pt>
                <c:pt idx="3">
                  <c:v>0.28100000000000003</c:v>
                </c:pt>
                <c:pt idx="4">
                  <c:v>0.26300000000000001</c:v>
                </c:pt>
                <c:pt idx="5">
                  <c:v>0.16800000000000001</c:v>
                </c:pt>
                <c:pt idx="6">
                  <c:v>0.30099999999999999</c:v>
                </c:pt>
                <c:pt idx="7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DA-4F38-8DE6-129106DC3404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0.13800000000000001</c:v>
                </c:pt>
                <c:pt idx="1">
                  <c:v>0.161</c:v>
                </c:pt>
                <c:pt idx="2">
                  <c:v>7.3999999999999996E-2</c:v>
                </c:pt>
                <c:pt idx="3">
                  <c:v>0.154</c:v>
                </c:pt>
                <c:pt idx="4">
                  <c:v>0.08</c:v>
                </c:pt>
                <c:pt idx="5">
                  <c:v>5.5E-2</c:v>
                </c:pt>
                <c:pt idx="6">
                  <c:v>0.20300000000000001</c:v>
                </c:pt>
                <c:pt idx="7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DA-4F38-8DE6-129106DC340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0.13500000000000001</c:v>
                </c:pt>
                <c:pt idx="1">
                  <c:v>0.04</c:v>
                </c:pt>
                <c:pt idx="2">
                  <c:v>2.3E-2</c:v>
                </c:pt>
                <c:pt idx="3">
                  <c:v>7.9000000000000001E-2</c:v>
                </c:pt>
                <c:pt idx="4">
                  <c:v>2.5000000000000001E-2</c:v>
                </c:pt>
                <c:pt idx="5">
                  <c:v>0.01</c:v>
                </c:pt>
                <c:pt idx="6">
                  <c:v>0.11600000000000001</c:v>
                </c:pt>
                <c:pt idx="7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DA-4F38-8DE6-129106DC34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Jeg har erfaring med oppussing av rom og/eller møbler (n=1056)</c:v>
                </c:pt>
                <c:pt idx="1">
                  <c:v>Treoverflater er lette å holde rene (n=1056)</c:v>
                </c:pt>
                <c:pt idx="2">
                  <c:v>Naturlig slitasje gir treprodukter karakter (n=1056)</c:v>
                </c:pt>
                <c:pt idx="3">
                  <c:v>Skader og merker er mindre synlig på treoverflater enn på andre overflater (n=1056)</c:v>
                </c:pt>
                <c:pt idx="4">
                  <c:v>Det er enkelt å renovere treoverflater (n=1056)</c:v>
                </c:pt>
                <c:pt idx="5">
                  <c:v>Det er lett å arbeide med tre (skru, spikre osv) (n=1056)</c:v>
                </c:pt>
                <c:pt idx="6">
                  <c:v>Det kreves sjelden forkunnskap for å montere trematerialer (n=1056)</c:v>
                </c:pt>
                <c:pt idx="7">
                  <c:v>Tre er lettere å vedlikeholde enn andre materialer (n=1056)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5.6000000000000001E-2</c:v>
                </c:pt>
                <c:pt idx="1">
                  <c:v>8.4000000000000005E-2</c:v>
                </c:pt>
                <c:pt idx="2">
                  <c:v>7.9000000000000001E-2</c:v>
                </c:pt>
                <c:pt idx="3">
                  <c:v>0.127</c:v>
                </c:pt>
                <c:pt idx="4">
                  <c:v>0.16600000000000001</c:v>
                </c:pt>
                <c:pt idx="5">
                  <c:v>7.8E-2</c:v>
                </c:pt>
                <c:pt idx="6">
                  <c:v>0.159</c:v>
                </c:pt>
                <c:pt idx="7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DA-4F38-8DE6-129106DC34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2B-4AD7-B12E-E7D588C84C4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2B-4AD7-B12E-E7D588C84C4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2B-4AD7-B12E-E7D588C84C4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2B-4AD7-B12E-E7D588C84C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2B-4AD7-B12E-E7D588C84C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A-493A-946E-9AD306BE759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4A-493A-946E-9AD306BE759E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4A-493A-946E-9AD306BE759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4A-493A-946E-9AD306BE759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4A-493A-946E-9AD306BE75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0.16</c:v>
                </c:pt>
                <c:pt idx="1">
                  <c:v>0.29199999999999998</c:v>
                </c:pt>
                <c:pt idx="2">
                  <c:v>0.27700000000000002</c:v>
                </c:pt>
                <c:pt idx="3">
                  <c:v>0.13900000000000001</c:v>
                </c:pt>
                <c:pt idx="4">
                  <c:v>0.19600000000000001</c:v>
                </c:pt>
                <c:pt idx="5">
                  <c:v>0.17799999999999999</c:v>
                </c:pt>
                <c:pt idx="6">
                  <c:v>0.29499999999999998</c:v>
                </c:pt>
                <c:pt idx="7">
                  <c:v>0.316</c:v>
                </c:pt>
                <c:pt idx="8">
                  <c:v>0.315</c:v>
                </c:pt>
                <c:pt idx="9">
                  <c:v>0.27300000000000002</c:v>
                </c:pt>
                <c:pt idx="10">
                  <c:v>0.21099999999999999</c:v>
                </c:pt>
                <c:pt idx="11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0.215</c:v>
                </c:pt>
                <c:pt idx="1">
                  <c:v>0.32700000000000001</c:v>
                </c:pt>
                <c:pt idx="2">
                  <c:v>0.30199999999999999</c:v>
                </c:pt>
                <c:pt idx="3">
                  <c:v>0.24399999999999999</c:v>
                </c:pt>
                <c:pt idx="4">
                  <c:v>0.27400000000000002</c:v>
                </c:pt>
                <c:pt idx="5">
                  <c:v>0.255</c:v>
                </c:pt>
                <c:pt idx="6">
                  <c:v>0.35199999999999998</c:v>
                </c:pt>
                <c:pt idx="7">
                  <c:v>0.307</c:v>
                </c:pt>
                <c:pt idx="8">
                  <c:v>0.32100000000000001</c:v>
                </c:pt>
                <c:pt idx="9">
                  <c:v>0.30199999999999999</c:v>
                </c:pt>
                <c:pt idx="10">
                  <c:v>0.253</c:v>
                </c:pt>
                <c:pt idx="11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C5-431E-9B30-3DF7715303A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0.27900000000000003</c:v>
                </c:pt>
                <c:pt idx="1">
                  <c:v>0.21199999999999999</c:v>
                </c:pt>
                <c:pt idx="2">
                  <c:v>0.24399999999999999</c:v>
                </c:pt>
                <c:pt idx="3">
                  <c:v>0.29799999999999999</c:v>
                </c:pt>
                <c:pt idx="4">
                  <c:v>0.252</c:v>
                </c:pt>
                <c:pt idx="5">
                  <c:v>0.20499999999999999</c:v>
                </c:pt>
                <c:pt idx="6">
                  <c:v>0.20899999999999999</c:v>
                </c:pt>
                <c:pt idx="7">
                  <c:v>0.20100000000000001</c:v>
                </c:pt>
                <c:pt idx="8">
                  <c:v>0.189</c:v>
                </c:pt>
                <c:pt idx="9">
                  <c:v>0.24199999999999999</c:v>
                </c:pt>
                <c:pt idx="10">
                  <c:v>0.27800000000000002</c:v>
                </c:pt>
                <c:pt idx="11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C5-431E-9B30-3DF7715303A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0.14599999999999999</c:v>
                </c:pt>
                <c:pt idx="1">
                  <c:v>5.7000000000000002E-2</c:v>
                </c:pt>
                <c:pt idx="2">
                  <c:v>6.3E-2</c:v>
                </c:pt>
                <c:pt idx="3">
                  <c:v>0.111</c:v>
                </c:pt>
                <c:pt idx="4">
                  <c:v>8.6999999999999994E-2</c:v>
                </c:pt>
                <c:pt idx="5">
                  <c:v>7.8E-2</c:v>
                </c:pt>
                <c:pt idx="6">
                  <c:v>4.4999999999999998E-2</c:v>
                </c:pt>
                <c:pt idx="7">
                  <c:v>6.4000000000000001E-2</c:v>
                </c:pt>
                <c:pt idx="8">
                  <c:v>3.9E-2</c:v>
                </c:pt>
                <c:pt idx="9">
                  <c:v>8.2000000000000003E-2</c:v>
                </c:pt>
                <c:pt idx="10">
                  <c:v>6.2E-2</c:v>
                </c:pt>
                <c:pt idx="11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C5-431E-9B30-3DF7715303A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0.111</c:v>
                </c:pt>
                <c:pt idx="1">
                  <c:v>3.1E-2</c:v>
                </c:pt>
                <c:pt idx="2">
                  <c:v>2.7E-2</c:v>
                </c:pt>
                <c:pt idx="3">
                  <c:v>0.05</c:v>
                </c:pt>
                <c:pt idx="4">
                  <c:v>3.5999999999999997E-2</c:v>
                </c:pt>
                <c:pt idx="5">
                  <c:v>3.5000000000000003E-2</c:v>
                </c:pt>
                <c:pt idx="6">
                  <c:v>1.7999999999999999E-2</c:v>
                </c:pt>
                <c:pt idx="7">
                  <c:v>1.6E-2</c:v>
                </c:pt>
                <c:pt idx="8">
                  <c:v>1.2E-2</c:v>
                </c:pt>
                <c:pt idx="9">
                  <c:v>2.3E-2</c:v>
                </c:pt>
                <c:pt idx="10">
                  <c:v>3.5999999999999997E-2</c:v>
                </c:pt>
                <c:pt idx="1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C5-431E-9B30-3DF7715303A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Jeg ønsker å ha mye synlig tre hjemme (n=1056)</c:v>
                </c:pt>
                <c:pt idx="1">
                  <c:v>Jeg synes tre i interiør er visuelt tiltalende (n=1056)</c:v>
                </c:pt>
                <c:pt idx="2">
                  <c:v>Bruk av tre i interiøret gjør at jeg opplever rommet som godt å være i (n=1056)</c:v>
                </c:pt>
                <c:pt idx="3">
                  <c:v>Jeg opplever at rom med tre i innredning er lysere og luftigere enn rom uten tre (n=1056)</c:v>
                </c:pt>
                <c:pt idx="4">
                  <c:v>Jeg opplever at trebruk i interiør gir rommene en behagelig lukt (n=1056)</c:v>
                </c:pt>
                <c:pt idx="5">
                  <c:v>Jeg opplever at trebruk i hus demper lyd og bråk (n=1056)</c:v>
                </c:pt>
                <c:pt idx="6">
                  <c:v>Jeg opplever tre som visuelt varmt (n=1056)</c:v>
                </c:pt>
                <c:pt idx="7">
                  <c:v>Tre føles varmt når man går på det (n=1056)</c:v>
                </c:pt>
                <c:pt idx="8">
                  <c:v>Tre gir et godt innemiljø (n=1056)</c:v>
                </c:pt>
                <c:pt idx="9">
                  <c:v>Jeg opplever at tre i interiøret som friskt og behagelig (n=1056)</c:v>
                </c:pt>
                <c:pt idx="10">
                  <c:v>Jeg føler meg rolig i rom der det er tre i interiøret (n=1056)</c:v>
                </c:pt>
                <c:pt idx="11">
                  <c:v>Treets tekstur (årringer, kvist og yte) gir liv i et rom (n=1056)</c:v>
                </c:pt>
              </c:strCache>
            </c:strRef>
          </c:cat>
          <c:val>
            <c:numRef>
              <c:f>Sheet1!$B$7:$M$7</c:f>
              <c:numCache>
                <c:formatCode>0%</c:formatCode>
                <c:ptCount val="12"/>
                <c:pt idx="0">
                  <c:v>8.7999999999999995E-2</c:v>
                </c:pt>
                <c:pt idx="1">
                  <c:v>8.1000000000000003E-2</c:v>
                </c:pt>
                <c:pt idx="2">
                  <c:v>8.7999999999999995E-2</c:v>
                </c:pt>
                <c:pt idx="3">
                  <c:v>0.158</c:v>
                </c:pt>
                <c:pt idx="4">
                  <c:v>0.155</c:v>
                </c:pt>
                <c:pt idx="5">
                  <c:v>0.249</c:v>
                </c:pt>
                <c:pt idx="6">
                  <c:v>8.1000000000000003E-2</c:v>
                </c:pt>
                <c:pt idx="7">
                  <c:v>9.6000000000000002E-2</c:v>
                </c:pt>
                <c:pt idx="8">
                  <c:v>0.125</c:v>
                </c:pt>
                <c:pt idx="9">
                  <c:v>0.08</c:v>
                </c:pt>
                <c:pt idx="10">
                  <c:v>0.159</c:v>
                </c:pt>
                <c:pt idx="1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C5-431E-9B30-3DF7715303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D-4976-B9C4-F9B811EBBC9B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7D-4976-B9C4-F9B811EBBC9B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7D-4976-B9C4-F9B811EBBC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7D-4976-B9C4-F9B811EBBC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7D-4976-B9C4-F9B811EBBC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6-4F22-B092-30AAC5F1D68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F6-4F22-B092-30AAC5F1D68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F6-4F22-B092-30AAC5F1D68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F6-4F22-B092-30AAC5F1D68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6-4F22-B092-30AAC5F1D6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51-4627-942D-38387DC88B3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51-4627-942D-38387DC88B3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51-4627-942D-38387DC88B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51-4627-942D-38387DC88B3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51-4627-942D-38387DC88B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F-45C6-91E1-169837BA9AD5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FF-45C6-91E1-169837BA9AD5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FF-45C6-91E1-169837BA9A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FF-45C6-91E1-169837BA9AD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FF-45C6-91E1-169837BA9A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55-4DA2-A4BF-730C500FA9D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55-4DA2-A4BF-730C500FA9D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55-4DA2-A4BF-730C500FA9D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55-4DA2-A4BF-730C500FA9D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55-4DA2-A4BF-730C500FA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2F-4BAF-837F-88849040240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2F-4BAF-837F-88849040240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2F-4BAF-837F-88849040240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2F-4BAF-837F-88849040240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F-4BAF-837F-8884904024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A-46AF-BB90-558D69628ACD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DA-46AF-BB90-558D69628ACD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DA-46AF-BB90-558D69628AC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DA-46AF-BB90-558D69628AC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DA-46AF-BB90-558D69628A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08-4A4B-BC8E-2F9873C5C4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08-4A4B-BC8E-2F9873C5C4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08-4A4B-BC8E-2F9873C5C4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08-4A4B-BC8E-2F9873C5C4C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08-4A4B-BC8E-2F9873C5C4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C-4662-A083-FD13C3C58B1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0C-4662-A083-FD13C3C58B14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0C-4662-A083-FD13C3C58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0C-4662-A083-FD13C3C58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0C-4662-A083-FD13C3C58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9-4206-8500-322DEC7B9963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E9-4206-8500-322DEC7B9963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9-4206-8500-322DEC7B99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E9-4206-8500-322DEC7B996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E9-4206-8500-322DEC7B9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163174019361"/>
          <c:y val="7.0160445169691402E-2"/>
          <c:w val="0.56992055047826906"/>
          <c:h val="0.787878171086905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5 Helt enig</c:v>
                </c:pt>
              </c:strCache>
            </c:strRef>
          </c:tx>
          <c:spPr>
            <a:solidFill>
              <a:srgbClr val="37A54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9-4BDA-96F9-1D380EE7BE5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FB3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A-40EC-88A2-2314F402F08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AC0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3A-40EC-88A2-2314F402F082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48D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3A-40EC-88A2-2314F402F08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Helt uenig</c:v>
                </c:pt>
              </c:strCache>
            </c:strRef>
          </c:tx>
          <c:spPr>
            <a:solidFill>
              <a:srgbClr val="C95E5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3A-40EC-88A2-2314F402F08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Vet ikke/ usikker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3A-40EC-88A2-2314F402F0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6002560"/>
        <c:axId val="46530944"/>
      </c:barChart>
      <c:catAx>
        <c:axId val="460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46530944"/>
        <c:crosses val="autoZero"/>
        <c:auto val="1"/>
        <c:lblAlgn val="ctr"/>
        <c:lblOffset val="0"/>
        <c:tickLblSkip val="1"/>
        <c:noMultiLvlLbl val="0"/>
      </c:catAx>
      <c:valAx>
        <c:axId val="46530944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460025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A339B-52E7-4C15-ADCA-73F63106974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33E0-BE62-4947-A134-EC04CE59B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A5A1-3BBA-4FC6-8863-B00939B90C9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0F49-FDD9-4FF0-A96D-6124AEC43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BEF2A-6C89-4154-8ED0-4B925D3C8C5C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2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CF520-D446-B1BE-3F91-4B74964D3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B149E35-6573-9A00-E1B1-53917F238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A426C3-B47C-A146-704F-AE84A8B2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DDF085-EE8A-616F-B088-A3CB44DC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5A97BE-62D9-5540-3C39-0A302521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7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BB52D0-D921-86CA-AC29-62C3AD4B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6432D63-ADD0-AFBB-4BD8-CE6DBAE2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6D8B3A-752C-8264-C9D7-B7504309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CB64ED-E707-8DD4-3472-9E796627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0B9DEC-ECE2-11E1-7E7B-3A91C768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96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4669AA0-4FC4-BD31-8149-C7EF7992C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B7A89A-95A3-0F03-357C-54359856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EC61E9-F6E2-FF33-F9C1-41643E34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4364F4-C13F-A572-30A7-73F36E1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793E67-8C62-256E-AE7D-822550F7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7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9" y="262931"/>
            <a:ext cx="2962705" cy="60600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586331" y="4496040"/>
            <a:ext cx="4479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Kommunebarometeret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590822" y="5628440"/>
            <a:ext cx="4200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ordførere og rådmenn på oppdrag fra</a:t>
            </a:r>
          </a:p>
        </p:txBody>
      </p:sp>
    </p:spTree>
    <p:extLst>
      <p:ext uri="{BB962C8B-B14F-4D97-AF65-F5344CB8AC3E}">
        <p14:creationId xmlns:p14="http://schemas.microsoft.com/office/powerpoint/2010/main" val="123558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  <p:sp>
        <p:nvSpPr>
          <p:cNvPr id="23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>
                <a:solidFill>
                  <a:srgbClr val="656567"/>
                </a:solidFill>
                <a:latin typeface="Geogrotesque Regular"/>
                <a:cs typeface="Geogrotesque Regular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56567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56567"/>
                </a:solidFill>
              </a:defRPr>
            </a:lvl4pPr>
            <a:lvl5pPr>
              <a:defRPr>
                <a:solidFill>
                  <a:srgbClr val="656567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Klikk for å redigere tekststiler i malen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Andre nivå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Tredje nivå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Fjerde nivå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656567"/>
                </a:solidFill>
                <a:effectLst/>
                <a:uLnTx/>
                <a:uFillTx/>
                <a:latin typeface="Geogrotesque Regular"/>
                <a:ea typeface="+mn-ea"/>
                <a:cs typeface="Geogrotesque Regular"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3826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owerPoint-for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kjermbilde 2011-12-05 kl. 12.21.40.png"/>
          <p:cNvPicPr>
            <a:picLocks noChangeAspect="1"/>
          </p:cNvPicPr>
          <p:nvPr/>
        </p:nvPicPr>
        <p:blipFill rotWithShape="1">
          <a:blip r:embed="rId2"/>
          <a:srcRect l="25995"/>
          <a:stretch/>
        </p:blipFill>
        <p:spPr>
          <a:xfrm>
            <a:off x="376296" y="1103811"/>
            <a:ext cx="8120475" cy="358575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9" y="262931"/>
            <a:ext cx="2962705" cy="60600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4586332" y="4496040"/>
            <a:ext cx="4423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0098C6"/>
                </a:solidFill>
                <a:latin typeface="Geogrotesque Medium"/>
                <a:cs typeface="Geogrotesque Medium"/>
              </a:rPr>
              <a:t>Folkevalgtbarometeret</a:t>
            </a:r>
          </a:p>
          <a:p>
            <a:endParaRPr lang="nb-NO" sz="2400" dirty="0">
              <a:solidFill>
                <a:srgbClr val="0098C6"/>
              </a:solidFill>
              <a:latin typeface="Geogrotesque Medium"/>
              <a:cs typeface="Geogrotesque Medium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590821" y="5628440"/>
            <a:ext cx="4690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656567"/>
                </a:solidFill>
                <a:latin typeface="Geogrotesque Regular"/>
                <a:cs typeface="Geogrotesque Regular"/>
              </a:rPr>
              <a:t>Undersøkelse blant norske kommunestyrerepresentanter på oppdrag fra</a:t>
            </a:r>
          </a:p>
        </p:txBody>
      </p:sp>
    </p:spTree>
    <p:extLst>
      <p:ext uri="{BB962C8B-B14F-4D97-AF65-F5344CB8AC3E}">
        <p14:creationId xmlns:p14="http://schemas.microsoft.com/office/powerpoint/2010/main" val="4288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47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45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50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2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532296-878A-BD56-7565-15CF124C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F90F9C-A4E8-A386-AE53-3C275F8C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4936C9-6268-78A3-6E97-9545DDCE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CA5E28-E4B9-0D44-3A45-9BF3C904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B389BE-44D3-DE5B-92F9-869DB992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977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34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67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90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E0EE9E-4FD7-4193-B6B4-46EE8F7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62D4917-2120-4C02-956B-1F803A0EC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FA08C7-09E8-4ED0-8A79-B38ADAFC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06EBDF-23CC-4CA3-AB0F-1A8EBD33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CEE26-9250-43A3-B7AA-1442FFE3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287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208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6BE2C-BF4A-8D35-E8CF-D1195E16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9A15E7-C8ED-3906-0343-97FD0A3D5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B6D924-03B2-43D1-73C8-36C745A9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B9CE57-8DF8-AF24-032C-22CB0134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4DDA53-1789-8AD8-E3AC-FAD08450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8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ACF-1CC3-118E-C28B-BF90A99F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FE5970-EB34-AB71-FC9E-C30B493B5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76F5E6-97D9-5DF2-884C-FF3FB3A99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C611C3-D86D-A347-C765-0839A741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339FD6-6854-ACDD-1BEB-E4892AC5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C793D4-EF41-6D70-3D99-C7B1C31A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59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A54105-0675-3E85-6276-F2D3E2BF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819D07-AFCD-269A-5C99-5652DA0C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758005-6637-1F81-C17B-74CBEB42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EFCC0E-4ACC-AC8D-4667-D2B9710C4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AF016C-6A09-B936-87F9-24452D876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04EBC4-5C02-36CC-0F2A-A68E5F8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7B212D-D376-183F-25DD-500E71B1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C596F1F-57B4-1F5A-5709-C0FBBD78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4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27D672-D46E-2AF8-0DFF-DE4D27C4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A64F676-8152-57B0-3914-E155AAC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57599C-2232-E525-4DFF-19CD41A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A14500-27B2-B0F8-6D50-026036B0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0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FA7DA5-9687-0C43-78F1-9F5558F7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C01197-3696-50C5-0DB7-942F7EAD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05FF50-5D7D-5DC9-010C-FB52FC54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2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974119-EA91-8422-35FC-553EC1D0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B720C1-9DFB-B15F-DC0F-5AA46167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93A22D8-DF28-8430-AA66-F44CE094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CDBEFD-142A-C676-816C-69D51E59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E63205-FB5D-BA86-E0FF-20D57135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6BA044-5D43-A1CD-7648-8AFEAFC6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2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AE00EA-9EED-E4BD-1CC2-E238D3B8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4DD290-E55B-3C30-391D-07D62528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667B6A4-EC2E-5452-16E9-92104286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236F7A-B295-53E3-95B0-71E5508D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4FAB27-0C4C-8E2A-4357-962D6DC4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3DB06F-44AA-D8FB-ABA5-749E1875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669EAE3-8749-5882-56F8-99E63426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E38611-C9B9-B392-55CD-128B8F5C4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9A2C23-4557-631E-C312-BD92046E3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07CA-40EE-49AE-BA85-A8545B45987A}" type="datetimeFigureOut">
              <a:rPr lang="nb-NO" smtClean="0"/>
              <a:t>22.02.2023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05AEA9-AAD9-96B4-6E5B-BFB18B8E8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0F5DD3-D4BF-5417-12B5-DA4073535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0817B-F2EB-4928-AA5C-29FA301DE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8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46541" y="54163"/>
            <a:ext cx="10335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1168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D561-CB39-4301-86B5-DB255631BB4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StriperFraHoyre.gif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0098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" y="485058"/>
            <a:ext cx="358160" cy="3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98C6"/>
          </a:solidFill>
          <a:latin typeface="Geogrotesque Medium"/>
          <a:ea typeface="+mj-ea"/>
          <a:cs typeface="Geogrotesque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56567"/>
          </a:solidFill>
          <a:latin typeface="Geogrotesque Regular"/>
          <a:ea typeface="+mn-ea"/>
          <a:cs typeface="Geogrotesque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2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B949-B4A2-4E91-91F4-471F263E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synes tre i interiør er visuelt tiltalende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E0A61903-D0EC-4E21-8432-4C37975C3D54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549088297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37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3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B37F-7B93-4502-9957-7ABACCB9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Bruk av tre i interiøret gjør at jeg opplever rommet som godt å være i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7F15716-41B1-4197-BF1F-6ED93E298C87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4204890377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91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4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1DC5-19BE-4C98-9E68-1689DCA0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opplever at rom med tre i innredning er lysere og luftigere enn rom uten tre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01B5554-290F-4D88-B606-48E8DF1CB1DA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816081908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22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5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AC82-E8DD-4A6B-89A3-DBD9A92B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opplever at </a:t>
            </a:r>
            <a:r>
              <a:rPr lang="nb-NO" sz="3200" dirty="0" err="1"/>
              <a:t>trebruk</a:t>
            </a:r>
            <a:r>
              <a:rPr lang="nb-NO" sz="3200" dirty="0"/>
              <a:t> i interiør gir rommene en behagelig lukt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30428B4-ADF4-45AE-A894-C982F9971BD6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936201074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19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6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9473-8B27-430F-99DF-81251653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opplever at </a:t>
            </a:r>
            <a:r>
              <a:rPr lang="nb-NO" sz="3200" dirty="0" err="1"/>
              <a:t>trebruk</a:t>
            </a:r>
            <a:r>
              <a:rPr lang="nb-NO" sz="3200" dirty="0"/>
              <a:t> i hus demper lyd og bråk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09BE252-72EC-4409-AA0B-95F8384D9109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535306312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98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7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F844-D1D2-41D5-8BF8-8280C176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opplever tre som visuelt varmt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1DDB8B6-84EF-47C3-9CA2-C5FA423FB49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4261239738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01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8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F38A-E36D-46E3-8E89-BA80AC0F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føles varmt når man går på det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9AC3335-8C80-4739-B373-35FFFAA63527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4116263172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55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9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831E-890F-4501-B221-655B456E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gir et godt innemiljø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0D2DB2DE-683D-4C0C-A8E9-DFA199729701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112449900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87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10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16C0-AEA8-4CB8-B8D8-8F058549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opplever at tre i interiøret som friskt og behagelig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4C9C065F-6A09-4A9F-94F1-57B892E5146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88304974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1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11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C63-B559-477D-AA0E-90EF8BE6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føler meg rolig i rom der det er tre i interiøret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F53C31B9-3E47-45FC-A876-BAEA5E7D4C2A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883299889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6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13421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nb-NO" sz="1800" dirty="0">
                <a:solidFill>
                  <a:srgbClr val="5F5F5F"/>
                </a:solidFill>
              </a:rPr>
              <a:t>NorgesBarometeret er et meningsmålingsbyrå spesialisert på kommune-Norge. NorgesBarometeret har siden 2005 gjennomført regelmessige undersøkelser blant Norges ordførere og rådmenn. </a:t>
            </a:r>
          </a:p>
          <a:p>
            <a:pPr>
              <a:spcAft>
                <a:spcPts val="1200"/>
              </a:spcAft>
            </a:pPr>
            <a:r>
              <a:rPr lang="nb-NO" sz="1800" dirty="0">
                <a:solidFill>
                  <a:srgbClr val="5F5F5F"/>
                </a:solidFill>
              </a:rPr>
              <a:t>Bedrifter, organisasjoner og presse har ofte behov for å vite hva landets kommuner og deres folkevalgte og administrative ledere mener. </a:t>
            </a:r>
          </a:p>
          <a:p>
            <a:pPr>
              <a:spcAft>
                <a:spcPts val="1200"/>
              </a:spcAft>
            </a:pPr>
            <a:r>
              <a:rPr lang="nb-NO" sz="1800" dirty="0">
                <a:solidFill>
                  <a:srgbClr val="5F5F5F"/>
                </a:solidFill>
              </a:rPr>
              <a:t>NorgesBarometeret står bak undersøkelser som Kommunebarometeret, Folkevalgtbarometeret og Medlemsbarometeret, i tillegg til tradisjonelle befolkningsundersøkelser.</a:t>
            </a:r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4292" y="223212"/>
            <a:ext cx="7651646" cy="1015663"/>
          </a:xfrm>
          <a:noFill/>
        </p:spPr>
        <p:txBody>
          <a:bodyPr wrap="none" rtlCol="0">
            <a:spAutoFit/>
          </a:bodyPr>
          <a:lstStyle/>
          <a:p>
            <a:r>
              <a:rPr lang="nb-NO" sz="6000" dirty="0"/>
              <a:t>Om NorgesBarometeret</a:t>
            </a:r>
          </a:p>
        </p:txBody>
      </p:sp>
    </p:spTree>
    <p:extLst>
      <p:ext uri="{BB962C8B-B14F-4D97-AF65-F5344CB8AC3E}">
        <p14:creationId xmlns:p14="http://schemas.microsoft.com/office/powerpoint/2010/main" val="98939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12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F136-9491-4C3B-8D89-B5F0B20C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Treets tekstur (årringer, kvist og yte) gir liv i et rom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F424316D-DB97-4846-B230-8EDD1072412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663688623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29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23FBE-CA7B-1FDC-9A75-6CA3B3774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 stilling til utsagn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029AB7-99FD-F1AC-9533-937CB8840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Anvendeligheten av tre</a:t>
            </a:r>
          </a:p>
        </p:txBody>
      </p:sp>
    </p:spTree>
    <p:extLst>
      <p:ext uri="{BB962C8B-B14F-4D97-AF65-F5344CB8AC3E}">
        <p14:creationId xmlns:p14="http://schemas.microsoft.com/office/powerpoint/2010/main" val="175231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7ED9B3-2072-47CB-955F-D25EDADC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Hvor enig eller uenig er du i følgende utsagn: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2863BF5A-612A-4CD2-81E4-8C1CD5D99BE9}"/>
              </a:ext>
            </a:extLst>
          </p:cNvPr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499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1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9EC0-8E67-48E8-9987-69D7643C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er veldig interessert i innredning og legger tid og engasjement i det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FC79C776-5474-40A8-8532-E5CF3C64A219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36078478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926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2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D0CA-E280-4CF1-A56C-B46AFCFF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er uavhengig av trender og mote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8085BAF-3868-4768-8F77-4F50D1A735D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11767806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37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3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3388-04C4-4A0E-8AF8-70487CC0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er trendy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1346A67-6C0A-4A89-8CA8-5869D84BC3B5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1685273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94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4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065A-98F3-4ED4-9EDE-2635CCF1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Med tre er det lett å skape ulike overflater (farge/nyanser, matt/blank)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B91D6E4-E031-4313-8DF7-EB0EA0F9CBD6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554966074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72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5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735-FE5A-4D18-A719-23656614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passer min innredningsstil hjemme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A86526C-7D78-41F2-AB4A-70CE78C084FE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295164849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83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6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1975-7B82-4C6D-91CF-8ACE7CC0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Synlig tre i rommet gir en hyggelig atmosfære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E626520E-DFC5-4E8F-AD88-ED9077F877CB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302357280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42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7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5B68-BDA6-49B8-B770-B857623B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i innemiljø endrer farge over tid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F664772-529F-4E4D-BED4-8F9F3ACE2217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95594287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16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504293" y="229627"/>
            <a:ext cx="6013698" cy="1015663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nb-NO" sz="6000" dirty="0"/>
              <a:t>Om undersøkelsen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82976" y="1413978"/>
            <a:ext cx="7842292" cy="409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2400" b="0" i="0">
                <a:solidFill>
                  <a:srgbClr val="5F5F5F"/>
                </a:solidFill>
                <a:latin typeface="Geogrotesque Regular"/>
                <a:cs typeface="Geogrotesque Regular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 b="0" i="0">
                <a:solidFill>
                  <a:srgbClr val="656567"/>
                </a:solidFill>
                <a:latin typeface="Geogrotesque Regular"/>
                <a:cs typeface="Geogrotesque Regular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 b="0" i="0">
                <a:solidFill>
                  <a:srgbClr val="656567"/>
                </a:solidFill>
                <a:latin typeface="Geogrotesque Regular"/>
                <a:cs typeface="Geogrotesque Regular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 b="0" i="0">
                <a:solidFill>
                  <a:srgbClr val="656567"/>
                </a:solidFill>
                <a:latin typeface="Geogrotesque Regular"/>
                <a:cs typeface="Geogrotesque Regular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="0" i="0">
                <a:solidFill>
                  <a:srgbClr val="656567"/>
                </a:solidFill>
                <a:latin typeface="Geogrotesque Regular"/>
                <a:cs typeface="Geogrotesque Regular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nb-NO" sz="1800" dirty="0"/>
              <a:t>Dette er en representativ befolkningsundersøkelse, gjennomført i perioden 25. -30. januar 2023.</a:t>
            </a:r>
          </a:p>
          <a:p>
            <a:r>
              <a:rPr lang="nb-NO" sz="1800" dirty="0"/>
              <a:t>Norgesbarometeret har utarbeidet rapport, og dataene er innhentet elektronisk og levert av </a:t>
            </a:r>
            <a:r>
              <a:rPr lang="nb-NO" sz="1800" dirty="0" err="1"/>
              <a:t>Norstat</a:t>
            </a:r>
            <a:r>
              <a:rPr lang="nb-NO" sz="1800" dirty="0"/>
              <a:t>. </a:t>
            </a:r>
          </a:p>
          <a:p>
            <a:r>
              <a:rPr lang="nb-NO" sz="1800" dirty="0"/>
              <a:t>Undersøkelsen er vektet på kjønn, alder og regioner</a:t>
            </a:r>
          </a:p>
          <a:p>
            <a:r>
              <a:rPr lang="nb-NO" sz="1800" dirty="0"/>
              <a:t>Feilmarginen er +-3%</a:t>
            </a:r>
          </a:p>
          <a:p>
            <a:r>
              <a:rPr lang="nb-NO" sz="1800" dirty="0"/>
              <a:t>Feilmarginen er +/-  3%.</a:t>
            </a:r>
          </a:p>
          <a:p>
            <a:r>
              <a:rPr lang="nb-NO" sz="1800" dirty="0"/>
              <a:t>Undersøkelsen er gjort på oppdrag for: Norsk Trevare</a:t>
            </a:r>
          </a:p>
        </p:txBody>
      </p:sp>
    </p:spTree>
    <p:extLst>
      <p:ext uri="{BB962C8B-B14F-4D97-AF65-F5344CB8AC3E}">
        <p14:creationId xmlns:p14="http://schemas.microsoft.com/office/powerpoint/2010/main" val="494037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8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5D8D-77B5-42CE-A481-D76CA297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Det er lett å kombinere tre med andre materialer og farger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61F3621A-76C4-4CA1-8678-38E3D5CD5D1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550483772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45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2_9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2D51-007D-4283-863B-65FC2FC7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Kvister i </a:t>
            </a:r>
            <a:r>
              <a:rPr lang="nb-NO" sz="3200" dirty="0" err="1"/>
              <a:t>interiørtre</a:t>
            </a:r>
            <a:r>
              <a:rPr lang="nb-NO" sz="3200" dirty="0"/>
              <a:t> oppleves som behagelig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5A00E74-A7C6-42F9-A40C-06262FEBB01A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918674505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836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23FBE-CA7B-1FDC-9A75-6CA3B3774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 stilling til utsagn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029AB7-99FD-F1AC-9533-937CB8840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Treprodukter</a:t>
            </a:r>
            <a:r>
              <a:rPr lang="nb-NO" dirty="0"/>
              <a:t> og bærekraft</a:t>
            </a:r>
          </a:p>
        </p:txBody>
      </p:sp>
    </p:spTree>
    <p:extLst>
      <p:ext uri="{BB962C8B-B14F-4D97-AF65-F5344CB8AC3E}">
        <p14:creationId xmlns:p14="http://schemas.microsoft.com/office/powerpoint/2010/main" val="57485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81A512-F3C3-4843-A8CD-BD23163D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Hvor enig eller uenig er du i følgende utsagn: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68CE1B6E-A207-40CE-BDB4-5A784A3AACFA}"/>
              </a:ext>
            </a:extLst>
          </p:cNvPr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15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1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FB2A-511A-4522-B290-E13CF085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Klima- og miljøpåvirkning er viktige aspekter når jeg kjøper innredningsprodukter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5F1C5FC-4FAB-419B-951A-E634C76D5FB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450159039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349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2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CE87-BFE5-43CB-AD74-75EB504F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har liten påvirkning på klima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D91F1C9-016B-4269-8E35-9BFFDD8927EB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90090180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098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3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26C7-6D0B-45D9-96F9-701B641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er jevnt over bedre enn andre materialer fra et miljøsynspunkt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69ED39D-B2BF-4003-831F-E84B609BDDF8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19580872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96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4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4CBF-191A-4F47-86FD-AF1B782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Økt bruk av </a:t>
            </a:r>
            <a:r>
              <a:rPr lang="nb-NO" sz="3200" dirty="0" err="1"/>
              <a:t>treproduker</a:t>
            </a:r>
            <a:r>
              <a:rPr lang="nb-NO" sz="3200" dirty="0"/>
              <a:t> er bra for miljøet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88E1767-4E15-4213-B853-1CFBBCC6C1A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143333608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939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5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4694-580B-40E4-96CD-59E4C748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 err="1"/>
              <a:t>Treprodukter</a:t>
            </a:r>
            <a:r>
              <a:rPr lang="nb-NO" sz="3200" dirty="0"/>
              <a:t> har liten innvirkning på miljøet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1976134-BA94-4C52-8DD9-B78661A3E7DD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98976313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55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6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BCC1-4684-4179-A154-E01729EC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Trematerialer fra Norge kommer fra bærekraftig skogbruk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11D805B-B13D-49C4-80CF-E8BCCF4265DF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227363932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5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23FBE-CA7B-1FDC-9A75-6CA3B3774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Demografi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029AB7-99FD-F1AC-9533-937CB8840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914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7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E8AE-58FA-4299-8AA9-B6462C9C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For meg er det viktig at trematerialer kommer fra et bærekraftig skogbruk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D97CFAB-6557-4AE9-BC54-2CC71CDCF73E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189880914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409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8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D7E4-4898-4327-91BD-EBE29FDA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har god forståelse av </a:t>
            </a:r>
            <a:r>
              <a:rPr lang="nb-NO" sz="3200" dirty="0" err="1"/>
              <a:t>treprodukters</a:t>
            </a:r>
            <a:r>
              <a:rPr lang="nb-NO" sz="3200" dirty="0"/>
              <a:t> miljøpåvirkning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BF66865-C62F-4D23-BC57-FD7B1C39C47E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921966804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093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3_9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41A9-7F06-46E7-9378-9030E8AF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 err="1"/>
              <a:t>Treprodukter</a:t>
            </a:r>
            <a:r>
              <a:rPr lang="nb-NO" sz="3200" dirty="0"/>
              <a:t> er lettere å gjenbruke og tilpasse enn produkter i andre materialer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AC0F7B7-A87F-46C2-BED7-265B2934369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4000070010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989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23FBE-CA7B-1FDC-9A75-6CA3B3774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 stilling til utsagn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029AB7-99FD-F1AC-9533-937CB8840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Vedlikehold og behandling</a:t>
            </a:r>
          </a:p>
        </p:txBody>
      </p:sp>
    </p:spTree>
    <p:extLst>
      <p:ext uri="{BB962C8B-B14F-4D97-AF65-F5344CB8AC3E}">
        <p14:creationId xmlns:p14="http://schemas.microsoft.com/office/powerpoint/2010/main" val="3600805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C95926A-CB3C-4544-A045-27457863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Hvor enig eller uenig er du i følgende utsagn: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E1C129E8-4EC6-4322-8845-02D0128F9DC1}"/>
              </a:ext>
            </a:extLst>
          </p:cNvPr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068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1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373D-4CE2-42EB-A573-04B7A603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har erfaring med oppussing av rom og/eller møbler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C7E384F0-B1EC-43D1-8F9E-A7BE914EDE5B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38233596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30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2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9E27-3B58-40D0-8EC7-A89A3C9F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Treoverflater er lette å holde rene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4CF810C-BBC2-419B-9102-313CC16DAD58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692474923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672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3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3C21-841F-40D9-B207-915EFA88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Naturlig slitasje gir </a:t>
            </a:r>
            <a:r>
              <a:rPr lang="nb-NO" sz="3200" dirty="0" err="1"/>
              <a:t>treprodukter</a:t>
            </a:r>
            <a:r>
              <a:rPr lang="nb-NO" sz="3200" dirty="0"/>
              <a:t> karakter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EA36B22-D28A-46B2-8D06-9B0375DA4785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586139136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829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4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97D2-790D-4364-AF21-2188492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Skader og merker er mindre synlig på treoverflater enn på andre overflater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3A3122A4-BF5B-4CA9-AD00-1D18512B417E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001423772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918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5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5C94-FCF3-48C8-BC63-D3C45C22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Det er enkelt å renovere treoverflater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F6E8049-4AE8-49F8-841D-1241E23CFEAA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797252331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58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der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SGraphData.Caption">
            <a:extLst>
              <a:ext uri="{FF2B5EF4-FFF2-40B4-BE49-F238E27FC236}">
                <a16:creationId xmlns:a16="http://schemas.microsoft.com/office/drawing/2014/main" id="{8E38F250-F455-4A59-88EC-76E544AD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Er du mann eller kvinne?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9B161422-1E40-4638-9FB2-28C2FC6A5AAA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251903565"/>
              </p:ext>
            </p:extLst>
          </p:nvPr>
        </p:nvGraphicFramePr>
        <p:xfrm>
          <a:off x="695325" y="2595715"/>
          <a:ext cx="5764469" cy="30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Placeholder 7">
            <a:extLst>
              <a:ext uri="{FF2B5EF4-FFF2-40B4-BE49-F238E27FC236}">
                <a16:creationId xmlns:a16="http://schemas.microsoft.com/office/drawing/2014/main" id="{6B6C0CD7-023B-9CB8-B769-D919E0B2A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46936"/>
              </p:ext>
            </p:extLst>
          </p:nvPr>
        </p:nvGraphicFramePr>
        <p:xfrm>
          <a:off x="7030064" y="2595715"/>
          <a:ext cx="5036881" cy="30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451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6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6463-FF3D-4BEB-B2C2-8B4DD1AA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Det er lett å arbeide med tre (skru, spikre </a:t>
            </a:r>
            <a:r>
              <a:rPr lang="nb-NO" sz="3200" dirty="0" err="1"/>
              <a:t>osv</a:t>
            </a:r>
            <a:r>
              <a:rPr lang="nb-NO" sz="3200" dirty="0"/>
              <a:t>)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B7118C1-3AAA-4D05-B852-D701C84F3FD4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4124786820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307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7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EBD6-23A6-4F2A-B197-5577C9B8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Det kreves sjelden forkunnskap for å montere trematerialer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086DBF47-652E-4706-B9A6-EE80A19B2E63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101882569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111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4_8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A969-F7B9-49E7-86A6-51C4373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Tre er lettere å vedlikeholde enn andre materialer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606770A-61A4-4B85-B5F7-931A5429D96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523426383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7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dsdel2020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53A1-52B3-4994-80DB-DA7BE679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Geografi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00FCA600-AEFC-4756-9374-A38E916E6D36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55443277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23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23FBE-CA7B-1FDC-9A75-6CA3B3774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 stilling til utsagn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1029AB7-99FD-F1AC-9533-937CB8840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Følelser og opplevelser knyttet til tre</a:t>
            </a:r>
          </a:p>
        </p:txBody>
      </p:sp>
    </p:spTree>
    <p:extLst>
      <p:ext uri="{BB962C8B-B14F-4D97-AF65-F5344CB8AC3E}">
        <p14:creationId xmlns:p14="http://schemas.microsoft.com/office/powerpoint/2010/main" val="45725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BEDF-B216-47BE-932A-6096DA6F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Hvor enig eller uenig er du i følgende utsagn: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4FAF69B-D639-4986-AACA-1DEACF463078}"/>
              </a:ext>
            </a:extLst>
          </p:cNvPr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8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mno111054q1_1: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187E-687F-4266-8AE2-1D6AC05D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3200" dirty="0"/>
              <a:t>Jeg ønsker å ha mye synlig tre hjemme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D272FDB7-267D-46D3-BAE5-5DAF2929B59D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863408239"/>
              </p:ext>
            </p:extLst>
          </p:nvPr>
        </p:nvGraphicFramePr>
        <p:xfrm>
          <a:off x="695325" y="1089025"/>
          <a:ext cx="108013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646706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" id="{F7B363EA-D037-47AC-888F-8DEA62E89ECE}" vid="{9297560E-5FBA-40BD-BABE-D4817E616F3A}"/>
    </a:ext>
  </a:extLst>
</a:theme>
</file>

<file path=ppt/theme/theme3.xml><?xml version="1.0" encoding="utf-8"?>
<a:theme xmlns:a="http://schemas.openxmlformats.org/drawingml/2006/main" name="Office Theme">
  <a:themeElements>
    <a:clrScheme name="Norstat Colors">
      <a:dk1>
        <a:srgbClr val="4A4A4A"/>
      </a:dk1>
      <a:lt1>
        <a:srgbClr val="FFFFFF"/>
      </a:lt1>
      <a:dk2>
        <a:srgbClr val="004E54"/>
      </a:dk2>
      <a:lt2>
        <a:srgbClr val="37A541"/>
      </a:lt2>
      <a:accent1>
        <a:srgbClr val="6C176A"/>
      </a:accent1>
      <a:accent2>
        <a:srgbClr val="D4D500"/>
      </a:accent2>
      <a:accent3>
        <a:srgbClr val="DE9600"/>
      </a:accent3>
      <a:accent4>
        <a:srgbClr val="CC6744"/>
      </a:accent4>
      <a:accent5>
        <a:srgbClr val="B83479"/>
      </a:accent5>
      <a:accent6>
        <a:srgbClr val="0089B0"/>
      </a:accent6>
      <a:hlink>
        <a:srgbClr val="6C176A"/>
      </a:hlink>
      <a:folHlink>
        <a:srgbClr val="FA5247"/>
      </a:folHlink>
    </a:clrScheme>
    <a:fontScheme name="Norsta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orstat Colors">
      <a:dk1>
        <a:srgbClr val="4A4A4A"/>
      </a:dk1>
      <a:lt1>
        <a:srgbClr val="FFFFFF"/>
      </a:lt1>
      <a:dk2>
        <a:srgbClr val="004E54"/>
      </a:dk2>
      <a:lt2>
        <a:srgbClr val="37A541"/>
      </a:lt2>
      <a:accent1>
        <a:srgbClr val="6C176A"/>
      </a:accent1>
      <a:accent2>
        <a:srgbClr val="D4D500"/>
      </a:accent2>
      <a:accent3>
        <a:srgbClr val="DE9600"/>
      </a:accent3>
      <a:accent4>
        <a:srgbClr val="CC6744"/>
      </a:accent4>
      <a:accent5>
        <a:srgbClr val="B83479"/>
      </a:accent5>
      <a:accent6>
        <a:srgbClr val="0089B0"/>
      </a:accent6>
      <a:hlink>
        <a:srgbClr val="6C176A"/>
      </a:hlink>
      <a:folHlink>
        <a:srgbClr val="FA5247"/>
      </a:folHlink>
    </a:clrScheme>
    <a:fontScheme name="Norsta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21045FB02E404E8B13BC211076C075" ma:contentTypeVersion="10" ma:contentTypeDescription="Opprett et nytt dokument." ma:contentTypeScope="" ma:versionID="455418ab60bb57e0b243e9e44f854511">
  <xsd:schema xmlns:xsd="http://www.w3.org/2001/XMLSchema" xmlns:xs="http://www.w3.org/2001/XMLSchema" xmlns:p="http://schemas.microsoft.com/office/2006/metadata/properties" xmlns:ns2="446b8ed4-f6ce-4745-8e58-083d1ac2d12d" xmlns:ns3="d8e9ddd8-4c04-4685-8418-33c8ee90fed0" targetNamespace="http://schemas.microsoft.com/office/2006/metadata/properties" ma:root="true" ma:fieldsID="84d0ee7c78dedf3630497ada9b8e08a0" ns2:_="" ns3:_="">
    <xsd:import namespace="446b8ed4-f6ce-4745-8e58-083d1ac2d12d"/>
    <xsd:import namespace="d8e9ddd8-4c04-4685-8418-33c8ee90f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b8ed4-f6ce-4745-8e58-083d1ac2d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08572c6a-7904-40fe-b630-5ec97321e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9ddd8-4c04-4685-8418-33c8ee90fe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dae3263-5090-4c72-b33e-251ae5303fda}" ma:internalName="TaxCatchAll" ma:showField="CatchAllData" ma:web="d8e9ddd8-4c04-4685-8418-33c8ee90f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b8ed4-f6ce-4745-8e58-083d1ac2d12d">
      <Terms xmlns="http://schemas.microsoft.com/office/infopath/2007/PartnerControls"/>
    </lcf76f155ced4ddcb4097134ff3c332f>
    <TaxCatchAll xmlns="d8e9ddd8-4c04-4685-8418-33c8ee90fed0" xsi:nil="true"/>
  </documentManagement>
</p:properties>
</file>

<file path=customXml/itemProps1.xml><?xml version="1.0" encoding="utf-8"?>
<ds:datastoreItem xmlns:ds="http://schemas.openxmlformats.org/officeDocument/2006/customXml" ds:itemID="{300CEBA3-B2FE-4593-821E-6832BDDDC0C1}"/>
</file>

<file path=customXml/itemProps2.xml><?xml version="1.0" encoding="utf-8"?>
<ds:datastoreItem xmlns:ds="http://schemas.openxmlformats.org/officeDocument/2006/customXml" ds:itemID="{B9BD8E67-E712-4607-A61C-CF0846FD214E}"/>
</file>

<file path=customXml/itemProps3.xml><?xml version="1.0" encoding="utf-8"?>
<ds:datastoreItem xmlns:ds="http://schemas.openxmlformats.org/officeDocument/2006/customXml" ds:itemID="{F456260D-5DB7-45E1-8BC0-267704231CBC}"/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554</Words>
  <Application>Microsoft Office PowerPoint</Application>
  <PresentationFormat>Widescreen</PresentationFormat>
  <Paragraphs>66</Paragraphs>
  <Slides>52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Geogrotesque Medium</vt:lpstr>
      <vt:lpstr>Geogrotesque Regular</vt:lpstr>
      <vt:lpstr>Egendefinert utforming</vt:lpstr>
      <vt:lpstr>NB</vt:lpstr>
      <vt:lpstr>PowerPoint-presentasjon</vt:lpstr>
      <vt:lpstr>Om NorgesBarometeret</vt:lpstr>
      <vt:lpstr>Om undersøkelsen</vt:lpstr>
      <vt:lpstr>Demografi</vt:lpstr>
      <vt:lpstr>Er du mann eller kvinne?</vt:lpstr>
      <vt:lpstr>Geografi</vt:lpstr>
      <vt:lpstr>Ta stilling til utsagn</vt:lpstr>
      <vt:lpstr>Hvor enig eller uenig er du i følgende utsagn:</vt:lpstr>
      <vt:lpstr>Jeg ønsker å ha mye synlig tre hjemme</vt:lpstr>
      <vt:lpstr>Jeg synes tre i interiør er visuelt tiltalende</vt:lpstr>
      <vt:lpstr>Bruk av tre i interiøret gjør at jeg opplever rommet som godt å være i</vt:lpstr>
      <vt:lpstr>Jeg opplever at rom med tre i innredning er lysere og luftigere enn rom uten tre</vt:lpstr>
      <vt:lpstr>Jeg opplever at trebruk i interiør gir rommene en behagelig lukt</vt:lpstr>
      <vt:lpstr>Jeg opplever at trebruk i hus demper lyd og bråk</vt:lpstr>
      <vt:lpstr>Jeg opplever tre som visuelt varmt</vt:lpstr>
      <vt:lpstr>Tre føles varmt når man går på det</vt:lpstr>
      <vt:lpstr>Tre gir et godt innemiljø</vt:lpstr>
      <vt:lpstr>Jeg opplever at tre i interiøret som friskt og behagelig</vt:lpstr>
      <vt:lpstr>Jeg føler meg rolig i rom der det er tre i interiøret</vt:lpstr>
      <vt:lpstr>Treets tekstur (årringer, kvist og yte) gir liv i et rom</vt:lpstr>
      <vt:lpstr>Ta stilling til utsagn</vt:lpstr>
      <vt:lpstr>Hvor enig eller uenig er du i følgende utsagn:</vt:lpstr>
      <vt:lpstr>Jeg er veldig interessert i innredning og legger tid og engasjement i det</vt:lpstr>
      <vt:lpstr>Tre er uavhengig av trender og mote</vt:lpstr>
      <vt:lpstr>Tre er trendy</vt:lpstr>
      <vt:lpstr>Med tre er det lett å skape ulike overflater (farge/nyanser, matt/blank)</vt:lpstr>
      <vt:lpstr>Tre passer min innredningsstil hjemme</vt:lpstr>
      <vt:lpstr>Synlig tre i rommet gir en hyggelig atmosfære</vt:lpstr>
      <vt:lpstr>Tre i innemiljø endrer farge over tid</vt:lpstr>
      <vt:lpstr>Det er lett å kombinere tre med andre materialer og farger</vt:lpstr>
      <vt:lpstr>Kvister i interiørtre oppleves som behagelig</vt:lpstr>
      <vt:lpstr>Ta stilling til utsagn</vt:lpstr>
      <vt:lpstr>Hvor enig eller uenig er du i følgende utsagn:</vt:lpstr>
      <vt:lpstr>Klima- og miljøpåvirkning er viktige aspekter når jeg kjøper innredningsprodukter</vt:lpstr>
      <vt:lpstr>Tre har liten påvirkning på klima</vt:lpstr>
      <vt:lpstr>Tre er jevnt over bedre enn andre materialer fra et miljøsynspunkt</vt:lpstr>
      <vt:lpstr>Økt bruk av treproduker er bra for miljøet</vt:lpstr>
      <vt:lpstr>Treprodukter har liten innvirkning på miljøet</vt:lpstr>
      <vt:lpstr>Trematerialer fra Norge kommer fra bærekraftig skogbruk</vt:lpstr>
      <vt:lpstr>For meg er det viktig at trematerialer kommer fra et bærekraftig skogbruk</vt:lpstr>
      <vt:lpstr>Jeg har god forståelse av treprodukters miljøpåvirkning</vt:lpstr>
      <vt:lpstr>Treprodukter er lettere å gjenbruke og tilpasse enn produkter i andre materialer</vt:lpstr>
      <vt:lpstr>Ta stilling til utsagn</vt:lpstr>
      <vt:lpstr>Hvor enig eller uenig er du i følgende utsagn:</vt:lpstr>
      <vt:lpstr>Jeg har erfaring med oppussing av rom og/eller møbler</vt:lpstr>
      <vt:lpstr>Treoverflater er lette å holde rene</vt:lpstr>
      <vt:lpstr>Naturlig slitasje gir treprodukter karakter</vt:lpstr>
      <vt:lpstr>Skader og merker er mindre synlig på treoverflater enn på andre overflater</vt:lpstr>
      <vt:lpstr>Det er enkelt å renovere treoverflater</vt:lpstr>
      <vt:lpstr>Det er lett å arbeide med tre (skru, spikre osv)</vt:lpstr>
      <vt:lpstr>Det kreves sjelden forkunnskap for å montere trematerialer</vt:lpstr>
      <vt:lpstr>Tre er lettere å vedlikeholde enn andre materialer</vt:lpstr>
    </vt:vector>
  </TitlesOfParts>
  <Company>Norstat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Tress</dc:creator>
  <cp:lastModifiedBy>Heggertveit, Christina Qvam</cp:lastModifiedBy>
  <cp:revision>193</cp:revision>
  <dcterms:created xsi:type="dcterms:W3CDTF">2017-11-09T15:57:02Z</dcterms:created>
  <dcterms:modified xsi:type="dcterms:W3CDTF">2023-02-22T15:39:11Z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0x0101006C21045FB02E404E8B13BC211076C075</vt:lpwstr>
  </property>
</Properties>
</file>